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6"/>
  </p:notesMasterIdLst>
  <p:handoutMasterIdLst>
    <p:handoutMasterId r:id="rId17"/>
  </p:handoutMasterIdLst>
  <p:sldIdLst>
    <p:sldId id="276" r:id="rId2"/>
    <p:sldId id="310" r:id="rId3"/>
    <p:sldId id="323" r:id="rId4"/>
    <p:sldId id="332" r:id="rId5"/>
    <p:sldId id="328" r:id="rId6"/>
    <p:sldId id="330" r:id="rId7"/>
    <p:sldId id="326" r:id="rId8"/>
    <p:sldId id="327" r:id="rId9"/>
    <p:sldId id="312" r:id="rId10"/>
    <p:sldId id="329" r:id="rId11"/>
    <p:sldId id="317" r:id="rId12"/>
    <p:sldId id="321" r:id="rId13"/>
    <p:sldId id="331" r:id="rId14"/>
    <p:sldId id="324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78B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5FD0F851-EC5A-4D38-B0AD-8093EC10F338}" styleName="Light Style 1 - Ac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301" autoAdjust="0"/>
    <p:restoredTop sz="87879" autoAdjust="0"/>
  </p:normalViewPr>
  <p:slideViewPr>
    <p:cSldViewPr>
      <p:cViewPr varScale="1">
        <p:scale>
          <a:sx n="100" d="100"/>
          <a:sy n="100" d="100"/>
        </p:scale>
        <p:origin x="1878" y="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00" d="100"/>
        <a:sy n="3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66" d="100"/>
          <a:sy n="66" d="100"/>
        </p:scale>
        <p:origin x="3134" y="53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3559610-C88E-4C6E-9873-F4089F5302F0}" type="datetimeFigureOut">
              <a:rPr lang="en-US" smtClean="0"/>
              <a:t>3/26/2021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F02AA61-9511-49F5-8181-FCE3D5BB89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951114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2731115-8B54-479B-AAA1-EC76A271BC20}" type="datetimeFigureOut">
              <a:rPr lang="en-US" smtClean="0"/>
              <a:t>3/26/2021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54C6661-0774-4D9E-90F9-0AD41FF984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10318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4C6661-0774-4D9E-90F9-0AD41FF984FB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497986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54C6661-0774-4D9E-90F9-0AD41FF984FB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333860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5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4C6661-0774-4D9E-90F9-0AD41FF984FB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527167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5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4C6661-0774-4D9E-90F9-0AD41FF984FB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361246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4C6661-0774-4D9E-90F9-0AD41FF984FB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343152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54C6661-0774-4D9E-90F9-0AD41FF984FB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858356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4C6661-0774-4D9E-90F9-0AD41FF984FB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570234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4C6661-0774-4D9E-90F9-0AD41FF984FB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567693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4C6661-0774-4D9E-90F9-0AD41FF984FB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055605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5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4C6661-0774-4D9E-90F9-0AD41FF984FB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926206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5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4C6661-0774-4D9E-90F9-0AD41FF984FB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204138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54C6661-0774-4D9E-90F9-0AD41FF984FB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24632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54C6661-0774-4D9E-90F9-0AD41FF984FB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71177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822167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3719063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15D3AB-8B2B-498B-A586-6DAF3AAEDE67}" type="datetimeFigureOut">
              <a:rPr lang="en-US" smtClean="0"/>
              <a:t>3/26/2021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385887-0576-4816-8221-305B9C381D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52620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wipe/>
      </p:transition>
    </mc:Choice>
    <mc:Fallback xmlns="">
      <p:transition>
        <p:wip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jpeg"/><Relationship Id="rId5" Type="http://schemas.openxmlformats.org/officeDocument/2006/relationships/image" Target="../media/image1.png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pPr>
              <a:defRPr/>
            </a:pPr>
            <a:fld id="{B18764D8-A4B3-46E6-BB4C-76DBFCC96842}" type="datetime1">
              <a:rPr lang="en-US"/>
              <a:pPr>
                <a:defRPr/>
              </a:pPr>
              <a:t>3/26/2021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 smtClean="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pPr>
              <a:defRPr/>
            </a:pPr>
            <a:fld id="{6EE9085D-2120-47B9-BE46-F2CA663DE35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1" y="6199321"/>
            <a:ext cx="7391400" cy="65867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7600" y="6155966"/>
            <a:ext cx="1676401" cy="702033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66" r:id="rId2"/>
    <p:sldLayoutId id="2147483668" r:id="rId3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Century Gothic" panose="020B0502020202020204" pitchFamily="34" charset="0"/>
          <a:ea typeface="Geneva" pitchFamily="-111" charset="-128"/>
          <a:cs typeface="Century Gothic" panose="020B0502020202020204" pitchFamily="34" charset="0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Geneva" pitchFamily="-111" charset="-128"/>
          <a:cs typeface="Geneva" pitchFamily="-111" charset="-128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Geneva" pitchFamily="-111" charset="-128"/>
          <a:cs typeface="Geneva" pitchFamily="-111" charset="-128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Geneva" pitchFamily="-111" charset="-128"/>
          <a:cs typeface="Geneva" pitchFamily="-111" charset="-128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Geneva" pitchFamily="-111" charset="-128"/>
          <a:cs typeface="Geneva" pitchFamily="-111" charset="-128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Geneva" pitchFamily="-111" charset="-128"/>
          <a:cs typeface="Geneva" pitchFamily="-111" charset="-128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Geneva" pitchFamily="-111" charset="-128"/>
          <a:cs typeface="Geneva" pitchFamily="-111" charset="-128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Geneva" pitchFamily="-111" charset="-128"/>
          <a:cs typeface="Geneva" pitchFamily="-111" charset="-128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Geneva" pitchFamily="-111" charset="-128"/>
          <a:cs typeface="Geneva" pitchFamily="-111" charset="-128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Century Gothic" panose="020B0502020202020204" pitchFamily="34" charset="0"/>
          <a:ea typeface="Geneva" pitchFamily="-111" charset="-128"/>
          <a:cs typeface="Century Gothic" panose="020B0502020202020204" pitchFamily="34" charset="0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Century Gothic" panose="020B0502020202020204" pitchFamily="34" charset="0"/>
          <a:ea typeface="Geneva" pitchFamily="-111" charset="-128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Century Gothic" panose="020B0502020202020204" pitchFamily="34" charset="0"/>
          <a:ea typeface="Geneva" pitchFamily="-111" charset="-128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Century Gothic" panose="020B0502020202020204" pitchFamily="34" charset="0"/>
          <a:ea typeface="Geneva" pitchFamily="-111" charset="-128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Century Gothic" panose="020B0502020202020204" pitchFamily="34" charset="0"/>
          <a:ea typeface="Geneva" pitchFamily="-111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4" Type="http://schemas.openxmlformats.org/officeDocument/2006/relationships/hyperlink" Target="mailto:twoodbery@gmail.com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15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jpg"/><Relationship Id="rId5" Type="http://schemas.openxmlformats.org/officeDocument/2006/relationships/image" Target="../media/image13.png"/><Relationship Id="rId4" Type="http://schemas.openxmlformats.org/officeDocument/2006/relationships/image" Target="../media/image12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7.JP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62D2A673-5A41-49DA-A148-FB480A04918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4802" y="1066800"/>
            <a:ext cx="5034396" cy="27189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4D7C0EA6-5A45-49C0-9D9B-5A9081513824}"/>
              </a:ext>
            </a:extLst>
          </p:cNvPr>
          <p:cNvSpPr txBox="1"/>
          <p:nvPr/>
        </p:nvSpPr>
        <p:spPr>
          <a:xfrm>
            <a:off x="1981200" y="4343400"/>
            <a:ext cx="5410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Project Update</a:t>
            </a:r>
          </a:p>
          <a:p>
            <a:pPr algn="ctr"/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March 2021</a:t>
            </a:r>
          </a:p>
        </p:txBody>
      </p:sp>
    </p:spTree>
    <p:extLst>
      <p:ext uri="{BB962C8B-B14F-4D97-AF65-F5344CB8AC3E}">
        <p14:creationId xmlns:p14="http://schemas.microsoft.com/office/powerpoint/2010/main" val="21612372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E41CE019-69E0-46B5-AFE4-3F484611ADEC}"/>
              </a:ext>
            </a:extLst>
          </p:cNvPr>
          <p:cNvSpPr/>
          <p:nvPr/>
        </p:nvSpPr>
        <p:spPr>
          <a:xfrm>
            <a:off x="990599" y="990600"/>
            <a:ext cx="68580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4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Geneva" pitchFamily="-111" charset="-128"/>
                <a:cs typeface="Calibri" panose="020F0502020204030204" pitchFamily="34" charset="0"/>
              </a:rPr>
              <a:t>Value of Services Provided</a:t>
            </a:r>
          </a:p>
        </p:txBody>
      </p:sp>
      <p:sp>
        <p:nvSpPr>
          <p:cNvPr id="3" name="Rectangle 1">
            <a:extLst>
              <a:ext uri="{FF2B5EF4-FFF2-40B4-BE49-F238E27FC236}">
                <a16:creationId xmlns:a16="http://schemas.microsoft.com/office/drawing/2014/main" id="{DF893316-FA58-406E-877B-259B4EB501A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67885" y="1802249"/>
            <a:ext cx="5503430" cy="2462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en-US" sz="6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$548,000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en-US" sz="4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 medication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en-US" sz="4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and health supplies</a:t>
            </a:r>
            <a:endParaRPr kumimoji="0" lang="en-US" altLang="en-US" sz="4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anose="020B0502020202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1896AD2-7A91-426E-B6D1-AD3C6DBF90CC}"/>
              </a:ext>
            </a:extLst>
          </p:cNvPr>
          <p:cNvSpPr txBox="1"/>
          <p:nvPr/>
        </p:nvSpPr>
        <p:spPr>
          <a:xfrm>
            <a:off x="2895598" y="4572000"/>
            <a:ext cx="33528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October 2017 - December 2020</a:t>
            </a:r>
          </a:p>
        </p:txBody>
      </p:sp>
    </p:spTree>
    <p:extLst>
      <p:ext uri="{BB962C8B-B14F-4D97-AF65-F5344CB8AC3E}">
        <p14:creationId xmlns:p14="http://schemas.microsoft.com/office/powerpoint/2010/main" val="39695704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wipe/>
      </p:transition>
    </mc:Choice>
    <mc:Fallback xmlns="">
      <p:transition>
        <p:wip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79BA2565-25C0-44E8-A4A8-2AE679A596E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44769734"/>
              </p:ext>
            </p:extLst>
          </p:nvPr>
        </p:nvGraphicFramePr>
        <p:xfrm>
          <a:off x="1600200" y="1524000"/>
          <a:ext cx="5410199" cy="4446409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tableStyleId>{5FD0F851-EC5A-4D38-B0AD-8093EC10F338}</a:tableStyleId>
              </a:tblPr>
              <a:tblGrid>
                <a:gridCol w="1993162">
                  <a:extLst>
                    <a:ext uri="{9D8B030D-6E8A-4147-A177-3AD203B41FA5}">
                      <a16:colId xmlns:a16="http://schemas.microsoft.com/office/drawing/2014/main" val="915568290"/>
                    </a:ext>
                  </a:extLst>
                </a:gridCol>
                <a:gridCol w="1689213">
                  <a:extLst>
                    <a:ext uri="{9D8B030D-6E8A-4147-A177-3AD203B41FA5}">
                      <a16:colId xmlns:a16="http://schemas.microsoft.com/office/drawing/2014/main" val="317466616"/>
                    </a:ext>
                  </a:extLst>
                </a:gridCol>
                <a:gridCol w="1727824">
                  <a:extLst>
                    <a:ext uri="{9D8B030D-6E8A-4147-A177-3AD203B41FA5}">
                      <a16:colId xmlns:a16="http://schemas.microsoft.com/office/drawing/2014/main" val="344926854"/>
                    </a:ext>
                  </a:extLst>
                </a:gridCol>
              </a:tblGrid>
              <a:tr h="861859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2000" dirty="0">
                          <a:solidFill>
                            <a:srgbClr val="FF0000"/>
                          </a:solidFill>
                          <a:effectLst/>
                        </a:rPr>
                        <a:t>Condition</a:t>
                      </a:r>
                      <a:endParaRPr lang="en-US" sz="2000" dirty="0">
                        <a:solidFill>
                          <a:srgbClr val="FF0000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rgbClr val="FF0000"/>
                          </a:solidFill>
                          <a:effectLst/>
                        </a:rPr>
                        <a:t>Year 1 - 3</a:t>
                      </a:r>
                      <a:endParaRPr lang="en-US" sz="2000" dirty="0">
                        <a:solidFill>
                          <a:srgbClr val="FF0000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2000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Oct-Dec 2020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47742312"/>
                  </a:ext>
                </a:extLst>
              </a:tr>
              <a:tr h="940210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2000" b="1" dirty="0">
                          <a:effectLst/>
                          <a:latin typeface="+mn-lt"/>
                        </a:rPr>
                        <a:t>Hypertension</a:t>
                      </a:r>
                      <a:endParaRPr lang="en-US" sz="20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effectLst/>
                          <a:latin typeface="+mn-lt"/>
                        </a:rPr>
                        <a:t>50%</a:t>
                      </a:r>
                      <a:endParaRPr lang="en-US" sz="20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2000" b="1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89%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98718603"/>
                  </a:ext>
                </a:extLst>
              </a:tr>
              <a:tr h="940210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2000" b="1" dirty="0">
                          <a:effectLst/>
                          <a:latin typeface="+mn-lt"/>
                        </a:rPr>
                        <a:t>Diabetes</a:t>
                      </a:r>
                      <a:endParaRPr lang="en-US" sz="20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effectLst/>
                          <a:latin typeface="+mn-lt"/>
                        </a:rPr>
                        <a:t>61%</a:t>
                      </a:r>
                      <a:endParaRPr lang="en-US" sz="20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2000" b="1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97%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20176231"/>
                  </a:ext>
                </a:extLst>
              </a:tr>
              <a:tr h="852065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2000" b="1" dirty="0">
                          <a:effectLst/>
                          <a:latin typeface="+mn-lt"/>
                        </a:rPr>
                        <a:t>Cholesterol</a:t>
                      </a:r>
                      <a:endParaRPr lang="en-US" sz="20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effectLst/>
                          <a:latin typeface="+mn-lt"/>
                        </a:rPr>
                        <a:t>63%</a:t>
                      </a:r>
                      <a:endParaRPr lang="en-US" sz="20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2000" b="1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81%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97693563"/>
                  </a:ext>
                </a:extLst>
              </a:tr>
              <a:tr h="852065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2000" b="1" dirty="0"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Asthma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82%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2000" b="1" dirty="0"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92%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30083690"/>
                  </a:ext>
                </a:extLst>
              </a:tr>
            </a:tbl>
          </a:graphicData>
        </a:graphic>
      </p:graphicFrame>
      <p:sp>
        <p:nvSpPr>
          <p:cNvPr id="6" name="Rectangle 5">
            <a:extLst>
              <a:ext uri="{FF2B5EF4-FFF2-40B4-BE49-F238E27FC236}">
                <a16:creationId xmlns:a16="http://schemas.microsoft.com/office/drawing/2014/main" id="{794E03C3-A392-45CD-89A5-7E3F5EC7F8F3}"/>
              </a:ext>
            </a:extLst>
          </p:cNvPr>
          <p:cNvSpPr/>
          <p:nvPr/>
        </p:nvSpPr>
        <p:spPr>
          <a:xfrm>
            <a:off x="647700" y="275851"/>
            <a:ext cx="78486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kern="1400" spc="-5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Improving Chronic Disease Management</a:t>
            </a:r>
            <a:endParaRPr lang="en-US" sz="2800" kern="1400" spc="-50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anose="020B0502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39D33CA-25C1-445D-AD8F-4F38CFAECD64}"/>
              </a:ext>
            </a:extLst>
          </p:cNvPr>
          <p:cNvSpPr txBox="1"/>
          <p:nvPr/>
        </p:nvSpPr>
        <p:spPr>
          <a:xfrm>
            <a:off x="838200" y="824871"/>
            <a:ext cx="76581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 dirty="0"/>
              <a:t>Improvement is based on National Committee for Quality Assurance (NCQA) national standards tracked since program enrollment.</a:t>
            </a:r>
          </a:p>
        </p:txBody>
      </p:sp>
    </p:spTree>
    <p:extLst>
      <p:ext uri="{BB962C8B-B14F-4D97-AF65-F5344CB8AC3E}">
        <p14:creationId xmlns:p14="http://schemas.microsoft.com/office/powerpoint/2010/main" val="23787771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wipe/>
      </p:transition>
    </mc:Choice>
    <mc:Fallback xmlns="">
      <p:transition>
        <p:wip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>
            <a:extLst>
              <a:ext uri="{FF2B5EF4-FFF2-40B4-BE49-F238E27FC236}">
                <a16:creationId xmlns:a16="http://schemas.microsoft.com/office/drawing/2014/main" id="{00E2BAC4-99BC-455B-94AA-A2056960F700}"/>
              </a:ext>
            </a:extLst>
          </p:cNvPr>
          <p:cNvSpPr txBox="1"/>
          <p:nvPr/>
        </p:nvSpPr>
        <p:spPr>
          <a:xfrm>
            <a:off x="2681337" y="1497374"/>
            <a:ext cx="42594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Financial Support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ACC006B6-0DD5-4FB0-90C5-305CFE41E0BC}"/>
              </a:ext>
            </a:extLst>
          </p:cNvPr>
          <p:cNvSpPr txBox="1"/>
          <p:nvPr/>
        </p:nvSpPr>
        <p:spPr>
          <a:xfrm>
            <a:off x="838199" y="2428726"/>
            <a:ext cx="7945774" cy="20005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b="1" dirty="0"/>
              <a:t>Clubs Share – 60%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b="1" dirty="0"/>
              <a:t>District Share – 40%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b="1" dirty="0"/>
              <a:t>Cost based on # clubs and # patients at the clinic </a:t>
            </a:r>
            <a:r>
              <a:rPr lang="en-US" sz="2000" b="1" dirty="0"/>
              <a:t>(Currently, club costs range from $16 to $150 per month)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b="1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A9FDD0F-C7A6-44F5-9791-444F2CD48B1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6382" y="304800"/>
            <a:ext cx="1991418" cy="10754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63251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>
            <a:extLst>
              <a:ext uri="{FF2B5EF4-FFF2-40B4-BE49-F238E27FC236}">
                <a16:creationId xmlns:a16="http://schemas.microsoft.com/office/drawing/2014/main" id="{00E2BAC4-99BC-455B-94AA-A2056960F700}"/>
              </a:ext>
            </a:extLst>
          </p:cNvPr>
          <p:cNvSpPr txBox="1"/>
          <p:nvPr/>
        </p:nvSpPr>
        <p:spPr>
          <a:xfrm>
            <a:off x="1977882" y="1676400"/>
            <a:ext cx="51882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Your Club’s Opportunities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ACC006B6-0DD5-4FB0-90C5-305CFE41E0BC}"/>
              </a:ext>
            </a:extLst>
          </p:cNvPr>
          <p:cNvSpPr txBox="1"/>
          <p:nvPr/>
        </p:nvSpPr>
        <p:spPr>
          <a:xfrm>
            <a:off x="838200" y="2260784"/>
            <a:ext cx="7945774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800" b="1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b="1" dirty="0"/>
              <a:t>When it’s safe, visit your Clinic, learn what their challenges are, invite speakers</a:t>
            </a:r>
          </a:p>
          <a:p>
            <a:endParaRPr lang="en-US" sz="2800" b="1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b="1" dirty="0"/>
              <a:t>Attract additional financial support for Saving Lives with Medicine!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800" b="1" dirty="0"/>
          </a:p>
          <a:p>
            <a:pPr lvl="1"/>
            <a:r>
              <a:rPr lang="en-US" sz="2400" b="1" dirty="0"/>
              <a:t>      Foundations?      Businesses?       Individuals?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A9FDD0F-C7A6-44F5-9791-444F2CD48B1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6382" y="304800"/>
            <a:ext cx="1991418" cy="10754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47489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62D2A673-5A41-49DA-A148-FB480A04918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2800" y="304800"/>
            <a:ext cx="2689383" cy="1452441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16C2E68C-F89F-432B-A2A2-61817035A40B}"/>
              </a:ext>
            </a:extLst>
          </p:cNvPr>
          <p:cNvSpPr txBox="1"/>
          <p:nvPr/>
        </p:nvSpPr>
        <p:spPr>
          <a:xfrm>
            <a:off x="952501" y="2286000"/>
            <a:ext cx="7238998" cy="36625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 algn="ctr"/>
            <a:r>
              <a:rPr lang="en-US" sz="4000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Questions?</a:t>
            </a:r>
          </a:p>
          <a:p>
            <a:pPr lvl="1" algn="ctr"/>
            <a:endParaRPr lang="en-US" sz="3200" b="1" dirty="0"/>
          </a:p>
          <a:p>
            <a:pPr lvl="1" algn="ctr"/>
            <a:r>
              <a:rPr lang="en-US" sz="3200" b="1" dirty="0"/>
              <a:t>Tom Woodbery</a:t>
            </a:r>
          </a:p>
          <a:p>
            <a:pPr lvl="1" algn="ctr"/>
            <a:r>
              <a:rPr lang="en-US" sz="3200" b="1" dirty="0"/>
              <a:t>Assistant Governor</a:t>
            </a:r>
          </a:p>
          <a:p>
            <a:pPr lvl="1" algn="ctr"/>
            <a:r>
              <a:rPr lang="en-US" sz="3200" b="1" dirty="0"/>
              <a:t>(478) 737-2771</a:t>
            </a:r>
          </a:p>
          <a:p>
            <a:pPr lvl="1" algn="ctr"/>
            <a:r>
              <a:rPr lang="en-US" sz="3200" b="1" dirty="0"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twoodbery@gmail.com</a:t>
            </a:r>
            <a:endParaRPr lang="en-US" sz="3200" b="1" dirty="0"/>
          </a:p>
          <a:p>
            <a:pPr algn="ctr"/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18062455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A0045198-84AB-46E1-AE8B-27DCDFC5BB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0600" y="152400"/>
            <a:ext cx="7620000" cy="685800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r>
              <a:rPr lang="en-US" sz="3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Rotary Opens Opportunities Locally!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0E31F4B-94CD-4809-9449-9050DA0AB1F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469" y="3670536"/>
            <a:ext cx="3245841" cy="283504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80408F4B-295A-4FC8-AE35-DE753AA9A03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573" y="838200"/>
            <a:ext cx="7960053" cy="267652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961EEA8E-C35E-49BC-8CF2-A7D6493D1657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56779" y="3635790"/>
            <a:ext cx="3387221" cy="254041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4C2D19F8-9D5A-488C-86FD-08D87932A420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093919" y="3664390"/>
            <a:ext cx="3413361" cy="29425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26130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wipe/>
      </p:transition>
    </mc:Choice>
    <mc:Fallback xmlns="">
      <p:transition>
        <p:wip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62D2A673-5A41-49DA-A148-FB480A04918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5407" y="152400"/>
            <a:ext cx="2613185" cy="1411288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16C2E68C-F89F-432B-A2A2-61817035A40B}"/>
              </a:ext>
            </a:extLst>
          </p:cNvPr>
          <p:cNvSpPr txBox="1"/>
          <p:nvPr/>
        </p:nvSpPr>
        <p:spPr>
          <a:xfrm>
            <a:off x="533400" y="1828800"/>
            <a:ext cx="8305799" cy="41080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b="1" dirty="0"/>
              <a:t>Launched in 2017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b="1" dirty="0"/>
              <a:t>Partnership with MAP International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b="1" dirty="0"/>
              <a:t>Medicines to Patients of Free and Charitable Clinics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b="1" dirty="0"/>
              <a:t>Focus on Major Chronic Diseases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b="1" dirty="0"/>
              <a:t>Medical Supplies (PPE during COVID)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b="1" dirty="0"/>
              <a:t>Shared Support: District 6920 and Clubs</a:t>
            </a:r>
          </a:p>
          <a:p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32870688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3DB290-9586-4B44-8EFC-67AF4D9ECA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About MAP International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594408B-5903-4B27-A472-2D9EE3AFE5DF}"/>
              </a:ext>
            </a:extLst>
          </p:cNvPr>
          <p:cNvSpPr txBox="1"/>
          <p:nvPr/>
        </p:nvSpPr>
        <p:spPr>
          <a:xfrm>
            <a:off x="457200" y="1600200"/>
            <a:ext cx="7772400" cy="40318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 defTabSz="914400" eaLnBrk="1" hangingPunct="1">
              <a:buFont typeface="Arial" panose="020B0604020202020204" pitchFamily="34" charset="0"/>
              <a:buChar char="•"/>
            </a:pPr>
            <a:r>
              <a:rPr lang="en-US" sz="3200" b="1" dirty="0">
                <a:latin typeface="+mn-lt"/>
                <a:ea typeface="+mn-ea"/>
                <a:cs typeface="+mn-cs"/>
              </a:rPr>
              <a:t>Global Health Nonprofit founded in 1954</a:t>
            </a:r>
          </a:p>
          <a:p>
            <a:pPr marL="457200" indent="-457200" defTabSz="914400" eaLnBrk="1" hangingPunct="1">
              <a:buFont typeface="Arial" panose="020B0604020202020204" pitchFamily="34" charset="0"/>
              <a:buChar char="•"/>
            </a:pPr>
            <a:r>
              <a:rPr lang="en-US" sz="3200" b="1" dirty="0">
                <a:latin typeface="+mn-lt"/>
                <a:ea typeface="+mn-ea"/>
                <a:cs typeface="+mn-cs"/>
              </a:rPr>
              <a:t>Receives donated meds/supplies from 75+ pharma companies</a:t>
            </a:r>
          </a:p>
          <a:p>
            <a:pPr marL="457200" indent="-457200" defTabSz="914400" eaLnBrk="1" hangingPunct="1">
              <a:buFont typeface="Arial" panose="020B0604020202020204" pitchFamily="34" charset="0"/>
              <a:buChar char="•"/>
            </a:pPr>
            <a:r>
              <a:rPr lang="en-US" sz="3200" b="1" dirty="0">
                <a:latin typeface="+mn-lt"/>
                <a:ea typeface="+mn-ea"/>
                <a:cs typeface="+mn-cs"/>
              </a:rPr>
              <a:t>Ships from global distribution center in Brunswick, GA</a:t>
            </a:r>
          </a:p>
          <a:p>
            <a:pPr marL="457200" indent="-457200" defTabSz="914400" eaLnBrk="1" hangingPunct="1">
              <a:buFont typeface="Arial" panose="020B0604020202020204" pitchFamily="34" charset="0"/>
              <a:buChar char="•"/>
            </a:pPr>
            <a:r>
              <a:rPr lang="en-US" sz="3200" b="1" dirty="0">
                <a:latin typeface="+mn-lt"/>
                <a:ea typeface="+mn-ea"/>
                <a:cs typeface="+mn-cs"/>
              </a:rPr>
              <a:t>Last year, shipped $700M+ to 20M people in 86 countries</a:t>
            </a:r>
          </a:p>
          <a:p>
            <a:pPr marL="457200" indent="-457200" defTabSz="914400" eaLnBrk="1" hangingPunct="1">
              <a:buFont typeface="Arial" panose="020B0604020202020204" pitchFamily="34" charset="0"/>
              <a:buChar char="•"/>
            </a:pPr>
            <a:r>
              <a:rPr lang="en-US" sz="3200" b="1" dirty="0">
                <a:latin typeface="+mn-lt"/>
                <a:ea typeface="+mn-ea"/>
                <a:cs typeface="+mn-cs"/>
              </a:rPr>
              <a:t>Supports 27 clinics domestically </a:t>
            </a:r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18000433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62D2A673-5A41-49DA-A148-FB480A04918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7807" y="228601"/>
            <a:ext cx="1763793" cy="952562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16C2E68C-F89F-432B-A2A2-61817035A40B}"/>
              </a:ext>
            </a:extLst>
          </p:cNvPr>
          <p:cNvSpPr txBox="1"/>
          <p:nvPr/>
        </p:nvSpPr>
        <p:spPr>
          <a:xfrm>
            <a:off x="304800" y="2309899"/>
            <a:ext cx="8305799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400" dirty="0"/>
              <a:t>“The program has helped our patients greatly. We’ve had quite a few patients who had laundry lists of problems and we have been able to get them medicines for high cholesterol and blood pressure.” 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en-US" sz="2400" dirty="0"/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400" dirty="0"/>
              <a:t>“We have had a higher rate of patients showing up the get their medications, pick up their refills, follow through with their blood work and testing they need done. They are taking a more active role in their health. It has been amazing to watch.”</a:t>
            </a:r>
            <a:endParaRPr lang="en-US" sz="2400" b="1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521683B-560B-42A6-A954-FCBCBA2C2AEF}"/>
              </a:ext>
            </a:extLst>
          </p:cNvPr>
          <p:cNvSpPr txBox="1"/>
          <p:nvPr/>
        </p:nvSpPr>
        <p:spPr>
          <a:xfrm>
            <a:off x="2057400" y="1295400"/>
            <a:ext cx="5410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Patient and Clinic Stories</a:t>
            </a:r>
          </a:p>
        </p:txBody>
      </p:sp>
    </p:spTree>
    <p:extLst>
      <p:ext uri="{BB962C8B-B14F-4D97-AF65-F5344CB8AC3E}">
        <p14:creationId xmlns:p14="http://schemas.microsoft.com/office/powerpoint/2010/main" val="22158266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62D2A673-5A41-49DA-A148-FB480A04918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7807" y="228600"/>
            <a:ext cx="1687593" cy="911409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16C2E68C-F89F-432B-A2A2-61817035A40B}"/>
              </a:ext>
            </a:extLst>
          </p:cNvPr>
          <p:cNvSpPr txBox="1"/>
          <p:nvPr/>
        </p:nvSpPr>
        <p:spPr>
          <a:xfrm>
            <a:off x="304800" y="1957997"/>
            <a:ext cx="8305799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400" dirty="0"/>
              <a:t>“This program has been invaluable to our patients. I love helping people and that look in people’s eyes when you hand them the medication that they know they need.”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en-US" sz="2400" dirty="0"/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400" dirty="0"/>
              <a:t>"I rest easier at night knowing our patients have access to the medications they need to keep them out of the hospital."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en-US" sz="2400" dirty="0"/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400" dirty="0"/>
              <a:t>"I couldn't afford gas money to get to the pharmacy. I can't thank you enough for providing me with this medication. This is a blessing."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521683B-560B-42A6-A954-FCBCBA2C2AEF}"/>
              </a:ext>
            </a:extLst>
          </p:cNvPr>
          <p:cNvSpPr txBox="1"/>
          <p:nvPr/>
        </p:nvSpPr>
        <p:spPr>
          <a:xfrm>
            <a:off x="1866900" y="1273566"/>
            <a:ext cx="5410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Patient and Clinic Stories</a:t>
            </a:r>
          </a:p>
        </p:txBody>
      </p:sp>
    </p:spTree>
    <p:extLst>
      <p:ext uri="{BB962C8B-B14F-4D97-AF65-F5344CB8AC3E}">
        <p14:creationId xmlns:p14="http://schemas.microsoft.com/office/powerpoint/2010/main" val="7822788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>
            <a:extLst>
              <a:ext uri="{FF2B5EF4-FFF2-40B4-BE49-F238E27FC236}">
                <a16:creationId xmlns:a16="http://schemas.microsoft.com/office/drawing/2014/main" id="{00E2BAC4-99BC-455B-94AA-A2056960F700}"/>
              </a:ext>
            </a:extLst>
          </p:cNvPr>
          <p:cNvSpPr txBox="1"/>
          <p:nvPr/>
        </p:nvSpPr>
        <p:spPr>
          <a:xfrm>
            <a:off x="990600" y="210519"/>
            <a:ext cx="750837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6920 Rotary Clubs Participating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B3D3F693-3858-4A91-A85D-EFF318EB5AE1}"/>
              </a:ext>
            </a:extLst>
          </p:cNvPr>
          <p:cNvSpPr txBox="1"/>
          <p:nvPr/>
        </p:nvSpPr>
        <p:spPr>
          <a:xfrm>
            <a:off x="1981200" y="1023444"/>
            <a:ext cx="2992189" cy="707886"/>
          </a:xfrm>
          <a:prstGeom prst="rect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r"/>
            <a:r>
              <a:rPr 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Valdosta, Valdosta North, Nashville-Berrien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F895F09C-819D-4409-AB46-346F1E3547FE}"/>
              </a:ext>
            </a:extLst>
          </p:cNvPr>
          <p:cNvSpPr txBox="1"/>
          <p:nvPr/>
        </p:nvSpPr>
        <p:spPr>
          <a:xfrm>
            <a:off x="1946655" y="2110774"/>
            <a:ext cx="3026734" cy="646331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r"/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Brunswick, St. Simons Island, </a:t>
            </a:r>
          </a:p>
          <a:p>
            <a:pPr algn="r"/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Golden Isles, Jekyll Island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2394F88-0EE0-4A29-B67E-0342D030E008}"/>
              </a:ext>
            </a:extLst>
          </p:cNvPr>
          <p:cNvSpPr txBox="1"/>
          <p:nvPr/>
        </p:nvSpPr>
        <p:spPr>
          <a:xfrm>
            <a:off x="1946654" y="3077925"/>
            <a:ext cx="3026735" cy="923330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r"/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Vidalia, Metter, Claxton, </a:t>
            </a:r>
          </a:p>
          <a:p>
            <a:pPr algn="r"/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Glennville, Swainsboro, </a:t>
            </a:r>
            <a:r>
              <a:rPr 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Hazelhurst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FF70232-46B9-464F-B2D9-885818F2B40D}"/>
              </a:ext>
            </a:extLst>
          </p:cNvPr>
          <p:cNvSpPr txBox="1"/>
          <p:nvPr/>
        </p:nvSpPr>
        <p:spPr>
          <a:xfrm>
            <a:off x="1946655" y="4391893"/>
            <a:ext cx="3026734" cy="40011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r"/>
            <a:r>
              <a:rPr 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Hinesville, </a:t>
            </a:r>
            <a:r>
              <a:rPr lang="en-US" sz="2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Jesup</a:t>
            </a:r>
            <a:endParaRPr lang="en-US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DAA80EA-882F-4648-8A1C-1DDA2F95A0AC}"/>
              </a:ext>
            </a:extLst>
          </p:cNvPr>
          <p:cNvSpPr txBox="1"/>
          <p:nvPr/>
        </p:nvSpPr>
        <p:spPr>
          <a:xfrm>
            <a:off x="1946654" y="5354721"/>
            <a:ext cx="3026734" cy="400110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r"/>
            <a:r>
              <a:rPr 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Augusta, Augusta West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C31F924E-1D8D-45C2-AB79-5299AF053F6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25539" y="1058880"/>
            <a:ext cx="2161668" cy="637014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7E8EFE33-D74D-42AE-9C79-1FA154769DB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5539" y="1946340"/>
            <a:ext cx="1872169" cy="98467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B156B30A-C7EA-4E6D-AF84-7BAB4E20530B}"/>
              </a:ext>
            </a:extLst>
          </p:cNvPr>
          <p:cNvPicPr/>
          <p:nvPr/>
        </p:nvPicPr>
        <p:blipFill rotWithShape="1">
          <a:blip r:embed="rId5"/>
          <a:srcRect l="2500"/>
          <a:stretch/>
        </p:blipFill>
        <p:spPr>
          <a:xfrm>
            <a:off x="5225539" y="3160452"/>
            <a:ext cx="2938969" cy="795032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2074EE3F-7D9A-4A68-9535-8DFE885C603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5539" y="4081259"/>
            <a:ext cx="1451991" cy="1027812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15AB4F0F-9B48-4834-ACB2-854A83A74784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9573" y="5190599"/>
            <a:ext cx="2133600" cy="728353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D9DDD61A-7DEB-41E5-8EAE-07A0D9A4F852}"/>
              </a:ext>
            </a:extLst>
          </p:cNvPr>
          <p:cNvSpPr txBox="1"/>
          <p:nvPr/>
        </p:nvSpPr>
        <p:spPr>
          <a:xfrm>
            <a:off x="759750" y="1198333"/>
            <a:ext cx="1066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2017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B4712842-149A-4697-9DFD-B35FF0638D98}"/>
              </a:ext>
            </a:extLst>
          </p:cNvPr>
          <p:cNvSpPr txBox="1"/>
          <p:nvPr/>
        </p:nvSpPr>
        <p:spPr>
          <a:xfrm>
            <a:off x="719400" y="2248507"/>
            <a:ext cx="1066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2017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77BA4778-4D25-4729-9CEE-167927EE110E}"/>
              </a:ext>
            </a:extLst>
          </p:cNvPr>
          <p:cNvSpPr txBox="1"/>
          <p:nvPr/>
        </p:nvSpPr>
        <p:spPr>
          <a:xfrm>
            <a:off x="734729" y="3269134"/>
            <a:ext cx="1066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2018	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012DC52B-9ED9-4120-94E1-0CC4DB7BFDF3}"/>
              </a:ext>
            </a:extLst>
          </p:cNvPr>
          <p:cNvSpPr txBox="1"/>
          <p:nvPr/>
        </p:nvSpPr>
        <p:spPr>
          <a:xfrm>
            <a:off x="719400" y="4447664"/>
            <a:ext cx="1066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2019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2ED36DE0-AA55-47F7-91AD-9A6F526F6302}"/>
              </a:ext>
            </a:extLst>
          </p:cNvPr>
          <p:cNvSpPr txBox="1"/>
          <p:nvPr/>
        </p:nvSpPr>
        <p:spPr>
          <a:xfrm>
            <a:off x="719400" y="5343528"/>
            <a:ext cx="1066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2019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64E4A34-67DF-4FFF-AF43-37D7F53901E8}"/>
              </a:ext>
            </a:extLst>
          </p:cNvPr>
          <p:cNvSpPr txBox="1"/>
          <p:nvPr/>
        </p:nvSpPr>
        <p:spPr>
          <a:xfrm>
            <a:off x="835950" y="864119"/>
            <a:ext cx="990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Started</a:t>
            </a:r>
          </a:p>
        </p:txBody>
      </p:sp>
    </p:spTree>
    <p:extLst>
      <p:ext uri="{BB962C8B-B14F-4D97-AF65-F5344CB8AC3E}">
        <p14:creationId xmlns:p14="http://schemas.microsoft.com/office/powerpoint/2010/main" val="27481758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>
            <a:extLst>
              <a:ext uri="{FF2B5EF4-FFF2-40B4-BE49-F238E27FC236}">
                <a16:creationId xmlns:a16="http://schemas.microsoft.com/office/drawing/2014/main" id="{00E2BAC4-99BC-455B-94AA-A2056960F700}"/>
              </a:ext>
            </a:extLst>
          </p:cNvPr>
          <p:cNvSpPr txBox="1"/>
          <p:nvPr/>
        </p:nvSpPr>
        <p:spPr>
          <a:xfrm>
            <a:off x="990600" y="210519"/>
            <a:ext cx="750837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Starting in 2021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B3D3F693-3858-4A91-A85D-EFF318EB5AE1}"/>
              </a:ext>
            </a:extLst>
          </p:cNvPr>
          <p:cNvSpPr txBox="1"/>
          <p:nvPr/>
        </p:nvSpPr>
        <p:spPr>
          <a:xfrm>
            <a:off x="1027471" y="1764985"/>
            <a:ext cx="3180563" cy="954107"/>
          </a:xfrm>
          <a:prstGeom prst="rect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10 Area Savannah Clubs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F895F09C-819D-4409-AB46-346F1E3547FE}"/>
              </a:ext>
            </a:extLst>
          </p:cNvPr>
          <p:cNvSpPr txBox="1"/>
          <p:nvPr/>
        </p:nvSpPr>
        <p:spPr>
          <a:xfrm>
            <a:off x="926690" y="3615689"/>
            <a:ext cx="3273714" cy="523220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Dublin Club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867071D2-1CEB-4FE8-930C-A467AEEB3CA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8645" y="1506315"/>
            <a:ext cx="3222522" cy="1212777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61FACB58-435A-4119-92AB-FDDC8C070DF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9185" y="3215863"/>
            <a:ext cx="3003755" cy="11179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41740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E41CE019-69E0-46B5-AFE4-3F484611ADEC}"/>
              </a:ext>
            </a:extLst>
          </p:cNvPr>
          <p:cNvSpPr/>
          <p:nvPr/>
        </p:nvSpPr>
        <p:spPr>
          <a:xfrm>
            <a:off x="1257299" y="224530"/>
            <a:ext cx="68580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4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Geneva" pitchFamily="-111" charset="-128"/>
                <a:cs typeface="Calibri" panose="020F0502020204030204" pitchFamily="34" charset="0"/>
              </a:rPr>
              <a:t>Impact After 3 Years</a:t>
            </a: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39E550C8-0407-4FE4-9A35-E9E4448FBB0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41772591"/>
              </p:ext>
            </p:extLst>
          </p:nvPr>
        </p:nvGraphicFramePr>
        <p:xfrm>
          <a:off x="1143002" y="2127271"/>
          <a:ext cx="6972297" cy="3736758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tableStyleId>{0E3FDE45-AF77-4B5C-9715-49D594BDF05E}</a:tableStyleId>
              </a:tblPr>
              <a:tblGrid>
                <a:gridCol w="3634384">
                  <a:extLst>
                    <a:ext uri="{9D8B030D-6E8A-4147-A177-3AD203B41FA5}">
                      <a16:colId xmlns:a16="http://schemas.microsoft.com/office/drawing/2014/main" val="3544628573"/>
                    </a:ext>
                  </a:extLst>
                </a:gridCol>
                <a:gridCol w="1064409">
                  <a:extLst>
                    <a:ext uri="{9D8B030D-6E8A-4147-A177-3AD203B41FA5}">
                      <a16:colId xmlns:a16="http://schemas.microsoft.com/office/drawing/2014/main" val="2898436338"/>
                    </a:ext>
                  </a:extLst>
                </a:gridCol>
                <a:gridCol w="1136752">
                  <a:extLst>
                    <a:ext uri="{9D8B030D-6E8A-4147-A177-3AD203B41FA5}">
                      <a16:colId xmlns:a16="http://schemas.microsoft.com/office/drawing/2014/main" val="3855238702"/>
                    </a:ext>
                  </a:extLst>
                </a:gridCol>
                <a:gridCol w="1136752">
                  <a:extLst>
                    <a:ext uri="{9D8B030D-6E8A-4147-A177-3AD203B41FA5}">
                      <a16:colId xmlns:a16="http://schemas.microsoft.com/office/drawing/2014/main" val="1093374149"/>
                    </a:ext>
                  </a:extLst>
                </a:gridCol>
              </a:tblGrid>
              <a:tr h="537585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2000" dirty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Clinic</a:t>
                      </a:r>
                      <a:endParaRPr lang="en-US" sz="2000" dirty="0">
                        <a:solidFill>
                          <a:srgbClr val="FF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Year 1</a:t>
                      </a:r>
                      <a:endParaRPr lang="en-US" sz="2000" dirty="0">
                        <a:solidFill>
                          <a:srgbClr val="FF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2000" dirty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Year 2</a:t>
                      </a:r>
                      <a:endParaRPr lang="en-US" sz="2000" dirty="0">
                        <a:solidFill>
                          <a:srgbClr val="FF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2000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Year 3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92628767"/>
                  </a:ext>
                </a:extLst>
              </a:tr>
              <a:tr h="499083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2000" b="1" dirty="0">
                          <a:effectLst/>
                          <a:latin typeface="+mn-lt"/>
                        </a:rPr>
                        <a:t>CMAP/CCHS (Brunswick)</a:t>
                      </a:r>
                      <a:endParaRPr lang="en-US" sz="20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+mn-lt"/>
                        </a:rPr>
                        <a:t>284</a:t>
                      </a:r>
                      <a:endParaRPr lang="en-US" sz="20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2000" dirty="0">
                          <a:effectLst/>
                          <a:latin typeface="+mn-lt"/>
                        </a:rPr>
                        <a:t>591</a:t>
                      </a:r>
                      <a:endParaRPr lang="en-US" sz="20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20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120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768487"/>
                  </a:ext>
                </a:extLst>
              </a:tr>
              <a:tr h="531882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2000" b="1" dirty="0">
                          <a:effectLst/>
                          <a:latin typeface="+mn-lt"/>
                        </a:rPr>
                        <a:t>Partnership</a:t>
                      </a:r>
                      <a:r>
                        <a:rPr lang="en-US" sz="2000" dirty="0">
                          <a:effectLst/>
                          <a:latin typeface="+mn-lt"/>
                        </a:rPr>
                        <a:t> </a:t>
                      </a:r>
                      <a:r>
                        <a:rPr lang="en-US" sz="2000" b="1" dirty="0">
                          <a:effectLst/>
                          <a:latin typeface="+mn-lt"/>
                        </a:rPr>
                        <a:t>Health</a:t>
                      </a:r>
                      <a:r>
                        <a:rPr lang="en-US" sz="2000" dirty="0">
                          <a:effectLst/>
                          <a:latin typeface="+mn-lt"/>
                        </a:rPr>
                        <a:t> (</a:t>
                      </a:r>
                      <a:r>
                        <a:rPr lang="en-US" sz="2000" b="1" dirty="0">
                          <a:effectLst/>
                          <a:latin typeface="+mn-lt"/>
                        </a:rPr>
                        <a:t>Valdosta</a:t>
                      </a:r>
                      <a:r>
                        <a:rPr lang="en-US" sz="2000" dirty="0">
                          <a:effectLst/>
                          <a:latin typeface="+mn-lt"/>
                        </a:rPr>
                        <a:t>)</a:t>
                      </a:r>
                      <a:endParaRPr lang="en-US" sz="20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+mn-lt"/>
                        </a:rPr>
                        <a:t>709</a:t>
                      </a:r>
                      <a:endParaRPr lang="en-US" sz="20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2000" dirty="0">
                          <a:effectLst/>
                          <a:latin typeface="+mn-lt"/>
                        </a:rPr>
                        <a:t>736</a:t>
                      </a:r>
                      <a:endParaRPr lang="en-US" sz="20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20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293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60487539"/>
                  </a:ext>
                </a:extLst>
              </a:tr>
              <a:tr h="505221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2000" b="1" dirty="0">
                          <a:effectLst/>
                          <a:latin typeface="+mn-lt"/>
                        </a:rPr>
                        <a:t>Mercy</a:t>
                      </a:r>
                      <a:r>
                        <a:rPr lang="en-US" sz="2000" dirty="0">
                          <a:effectLst/>
                          <a:latin typeface="+mn-lt"/>
                        </a:rPr>
                        <a:t> </a:t>
                      </a:r>
                      <a:r>
                        <a:rPr lang="en-US" sz="2000" b="1" dirty="0">
                          <a:effectLst/>
                          <a:latin typeface="+mn-lt"/>
                        </a:rPr>
                        <a:t>Ministries</a:t>
                      </a:r>
                      <a:r>
                        <a:rPr lang="en-US" sz="2000" dirty="0">
                          <a:effectLst/>
                          <a:latin typeface="+mn-lt"/>
                        </a:rPr>
                        <a:t> (</a:t>
                      </a:r>
                      <a:r>
                        <a:rPr lang="en-US" sz="2000" b="1" dirty="0">
                          <a:effectLst/>
                          <a:latin typeface="+mn-lt"/>
                        </a:rPr>
                        <a:t>Lyons</a:t>
                      </a:r>
                      <a:r>
                        <a:rPr lang="en-US" sz="2000" dirty="0">
                          <a:effectLst/>
                          <a:latin typeface="+mn-lt"/>
                        </a:rPr>
                        <a:t>)</a:t>
                      </a:r>
                      <a:endParaRPr lang="en-US" sz="20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+mn-lt"/>
                        </a:rPr>
                        <a:t>110</a:t>
                      </a:r>
                      <a:endParaRPr lang="en-US" sz="20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2000" dirty="0">
                          <a:effectLst/>
                          <a:latin typeface="+mn-lt"/>
                        </a:rPr>
                        <a:t>378</a:t>
                      </a:r>
                      <a:endParaRPr lang="en-US" sz="20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20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250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3124655"/>
                  </a:ext>
                </a:extLst>
              </a:tr>
              <a:tr h="48015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2000" b="1" dirty="0">
                          <a:effectLst/>
                          <a:latin typeface="+mn-lt"/>
                        </a:rPr>
                        <a:t>Diversity Health Center (Hinesville)</a:t>
                      </a:r>
                      <a:endParaRPr lang="en-US" sz="20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2000" b="0" dirty="0">
                          <a:effectLst/>
                          <a:latin typeface="+mn-lt"/>
                        </a:rPr>
                        <a:t>70</a:t>
                      </a:r>
                      <a:endParaRPr lang="en-US" sz="2000" b="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2000" b="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257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73202545"/>
                  </a:ext>
                </a:extLst>
              </a:tr>
              <a:tr h="473192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2000" b="1" dirty="0">
                          <a:effectLst/>
                          <a:latin typeface="+mn-lt"/>
                        </a:rPr>
                        <a:t>St. Vincent de Paul Health (Augusta)</a:t>
                      </a:r>
                      <a:endParaRPr lang="en-US" sz="20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2000" b="0" dirty="0">
                          <a:effectLst/>
                          <a:latin typeface="+mn-lt"/>
                        </a:rPr>
                        <a:t>172</a:t>
                      </a:r>
                      <a:endParaRPr lang="en-US" sz="2000" b="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2000" b="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313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11281085"/>
                  </a:ext>
                </a:extLst>
              </a:tr>
              <a:tr h="387399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2000" b="1" dirty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Total</a:t>
                      </a:r>
                      <a:endParaRPr lang="en-US" sz="2000" b="1" dirty="0">
                        <a:solidFill>
                          <a:srgbClr val="FF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1,103</a:t>
                      </a:r>
                      <a:endParaRPr lang="en-US" sz="2000" b="1" dirty="0">
                        <a:solidFill>
                          <a:srgbClr val="FF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2000" b="1" dirty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1,947</a:t>
                      </a:r>
                      <a:endParaRPr lang="en-US" sz="2000" b="1" dirty="0">
                        <a:solidFill>
                          <a:srgbClr val="FF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2000" b="1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1,233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01624326"/>
                  </a:ext>
                </a:extLst>
              </a:tr>
            </a:tbl>
          </a:graphicData>
        </a:graphic>
      </p:graphicFrame>
      <p:sp>
        <p:nvSpPr>
          <p:cNvPr id="3" name="Rectangle 1">
            <a:extLst>
              <a:ext uri="{FF2B5EF4-FFF2-40B4-BE49-F238E27FC236}">
                <a16:creationId xmlns:a16="http://schemas.microsoft.com/office/drawing/2014/main" id="{DF893316-FA58-406E-877B-259B4EB501A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09261" y="993971"/>
            <a:ext cx="4354076" cy="1077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en-US" sz="3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4,283</a:t>
            </a:r>
            <a:r>
              <a:rPr kumimoji="0" lang="en-US" altLang="en-US" sz="3200" b="1" i="0" u="none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Patients Served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en-US" sz="3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  <a:cs typeface="Times New Roman" panose="02020603050405020304" pitchFamily="18" charset="0"/>
              </a:rPr>
              <a:t>10,026 treatments</a:t>
            </a:r>
            <a:endParaRPr kumimoji="0" lang="en-US" altLang="en-US" sz="3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803525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wipe/>
      </p:transition>
    </mc:Choice>
    <mc:Fallback xmlns="">
      <p:transition>
        <p:wipe/>
      </p:transition>
    </mc:Fallback>
  </mc:AlternateContent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458</TotalTime>
  <Words>557</Words>
  <Application>Microsoft Office PowerPoint</Application>
  <PresentationFormat>On-screen Show (4:3)</PresentationFormat>
  <Paragraphs>123</Paragraphs>
  <Slides>14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9" baseType="lpstr">
      <vt:lpstr>Arial</vt:lpstr>
      <vt:lpstr>Calibri</vt:lpstr>
      <vt:lpstr>Century Gothic</vt:lpstr>
      <vt:lpstr>Wingdings</vt:lpstr>
      <vt:lpstr>1_Office Theme</vt:lpstr>
      <vt:lpstr>PowerPoint Presentation</vt:lpstr>
      <vt:lpstr>Rotary Opens Opportunities Locally!</vt:lpstr>
      <vt:lpstr>PowerPoint Presentation</vt:lpstr>
      <vt:lpstr>About MAP International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Rowell, Candace</dc:creator>
  <cp:lastModifiedBy>Thomas Woodbery</cp:lastModifiedBy>
  <cp:revision>161</cp:revision>
  <dcterms:created xsi:type="dcterms:W3CDTF">2019-06-05T15:38:19Z</dcterms:created>
  <dcterms:modified xsi:type="dcterms:W3CDTF">2021-03-26T16:43:42Z</dcterms:modified>
</cp:coreProperties>
</file>